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773" r:id="rId35"/>
    <p:sldId id="304" r:id="rId36"/>
    <p:sldId id="300" r:id="rId37"/>
    <p:sldId id="291" r:id="rId38"/>
    <p:sldId id="289" r:id="rId39"/>
    <p:sldId id="308" r:id="rId40"/>
    <p:sldId id="774" r:id="rId41"/>
    <p:sldId id="775" r:id="rId42"/>
    <p:sldId id="776" r:id="rId43"/>
    <p:sldId id="305" r:id="rId44"/>
    <p:sldId id="777" r:id="rId45"/>
    <p:sldId id="323" r:id="rId46"/>
    <p:sldId id="722" r:id="rId47"/>
    <p:sldId id="749" r:id="rId48"/>
    <p:sldId id="750" r:id="rId49"/>
    <p:sldId id="752" r:id="rId50"/>
    <p:sldId id="745" r:id="rId51"/>
    <p:sldId id="754" r:id="rId52"/>
    <p:sldId id="756" r:id="rId53"/>
    <p:sldId id="758" r:id="rId54"/>
    <p:sldId id="278" r:id="rId55"/>
    <p:sldId id="760" r:id="rId56"/>
    <p:sldId id="307" r:id="rId57"/>
    <p:sldId id="306" r:id="rId58"/>
    <p:sldId id="309" r:id="rId59"/>
    <p:sldId id="779" r:id="rId60"/>
    <p:sldId id="796" r:id="rId61"/>
    <p:sldId id="299" r:id="rId62"/>
    <p:sldId id="312" r:id="rId63"/>
    <p:sldId id="292" r:id="rId64"/>
    <p:sldId id="780" r:id="rId65"/>
    <p:sldId id="797" r:id="rId66"/>
    <p:sldId id="285" r:id="rId67"/>
    <p:sldId id="311" r:id="rId68"/>
    <p:sldId id="287" r:id="rId69"/>
    <p:sldId id="781" r:id="rId70"/>
    <p:sldId id="782" r:id="rId71"/>
    <p:sldId id="293" r:id="rId72"/>
    <p:sldId id="295" r:id="rId73"/>
    <p:sldId id="301" r:id="rId74"/>
    <p:sldId id="288" r:id="rId75"/>
    <p:sldId id="296" r:id="rId76"/>
    <p:sldId id="783" r:id="rId77"/>
    <p:sldId id="315" r:id="rId78"/>
    <p:sldId id="314" r:id="rId79"/>
    <p:sldId id="799" r:id="rId80"/>
    <p:sldId id="800" r:id="rId81"/>
    <p:sldId id="313" r:id="rId82"/>
    <p:sldId id="798" r:id="rId83"/>
    <p:sldId id="316" r:id="rId84"/>
    <p:sldId id="784" r:id="rId85"/>
    <p:sldId id="785" r:id="rId86"/>
    <p:sldId id="257" r:id="rId87"/>
    <p:sldId id="317" r:id="rId88"/>
    <p:sldId id="318" r:id="rId89"/>
    <p:sldId id="319" r:id="rId90"/>
    <p:sldId id="320" r:id="rId91"/>
    <p:sldId id="751" r:id="rId92"/>
    <p:sldId id="268" r:id="rId93"/>
    <p:sldId id="269" r:id="rId94"/>
    <p:sldId id="974" r:id="rId95"/>
    <p:sldId id="710" r:id="rId96"/>
    <p:sldId id="970" r:id="rId97"/>
    <p:sldId id="971" r:id="rId98"/>
    <p:sldId id="972" r:id="rId99"/>
    <p:sldId id="739" r:id="rId100"/>
    <p:sldId id="738" r:id="rId101"/>
    <p:sldId id="734" r:id="rId102"/>
    <p:sldId id="876" r:id="rId103"/>
    <p:sldId id="675" r:id="rId104"/>
    <p:sldId id="676" r:id="rId105"/>
    <p:sldId id="677" r:id="rId106"/>
    <p:sldId id="678" r:id="rId107"/>
    <p:sldId id="674" r:id="rId108"/>
    <p:sldId id="679" r:id="rId109"/>
    <p:sldId id="877" r:id="rId110"/>
    <p:sldId id="878" r:id="rId111"/>
    <p:sldId id="973"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varScale="1">
        <p:scale>
          <a:sx n="123" d="100"/>
          <a:sy n="123" d="100"/>
        </p:scale>
        <p:origin x="616" y="20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7/17/21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12"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11" Type="http://schemas.openxmlformats.org/officeDocument/2006/relationships/image" Target="../media/image48.png"/><Relationship Id="rId5" Type="http://schemas.openxmlformats.org/officeDocument/2006/relationships/image" Target="../media/image420.png"/><Relationship Id="rId15" Type="http://schemas.openxmlformats.org/officeDocument/2006/relationships/image" Target="../media/image52.png"/><Relationship Id="rId10" Type="http://schemas.openxmlformats.org/officeDocument/2006/relationships/image" Target="../media/image47.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1.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9.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46454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378321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b="0" dirty="0">
                    <a:solidFill>
                      <a:srgbClr val="000000"/>
                    </a:solidFill>
                    <a:latin typeface="Calibri"/>
                    <a:ea typeface="Cambria Math" panose="02040503050406030204" pitchFamily="18" charset="0"/>
                    <a:cs typeface="Calibri"/>
                    <a:sym typeface="Calibri"/>
                  </a:rPr>
                  <a:t>, in phasor notation,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dirty="0">
                  <a:solidFill>
                    <a:srgbClr val="000000"/>
                  </a:solidFill>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Phasors for general transmission lines</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distributed admittance/m</a:t>
                </a:r>
              </a:p>
              <a:p>
                <a:pPr marL="742950" lvl="1"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Forward wave: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For the forward wave,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𝑃𝑢𝑡</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endParaRPr lang="en-US" b="0" dirty="0">
                  <a:solidFill>
                    <a:srgbClr val="000000"/>
                  </a:solidFill>
                  <a:latin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r>
                  <a:rPr lang="en-US" b="0" dirty="0">
                    <a:solidFill>
                      <a:srgbClr val="000000"/>
                    </a:solidFill>
                    <a:ea typeface="Calibri"/>
                    <a:cs typeface="Calibri"/>
                    <a:sym typeface="Calibri"/>
                  </a:rPr>
                  <a:t>By differentiating (1), we get</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endParaRPr lang="en-US" b="0" i="1" dirty="0">
                  <a:solidFill>
                    <a:srgbClr val="000000"/>
                  </a:solidFill>
                  <a:latin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r>
                  <a:rPr lang="en-US" dirty="0">
                    <a:solidFill>
                      <a:srgbClr val="000000"/>
                    </a:solidFill>
                  </a:rPr>
                  <a:t>, short circuit for (B) is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𝑖</m:t>
                        </m:r>
                      </m:e>
                      <m:sub>
                        <m:r>
                          <a:rPr lang="en-US" b="0" i="1" smtClean="0">
                            <a:solidFill>
                              <a:srgbClr val="000000"/>
                            </a:solidFill>
                            <a:latin typeface="Cambria Math" panose="02040503050406030204" pitchFamily="18" charset="0"/>
                          </a:rPr>
                          <m:t>𝑠</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0</m:t>
                            </m:r>
                          </m:sub>
                        </m:sSub>
                      </m:num>
                      <m:den>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𝑍</m:t>
                            </m:r>
                          </m:e>
                          <m:sub>
                            <m:r>
                              <a:rPr lang="en-US" b="0" i="1" smtClean="0">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Power</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3152701"/>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pPr/>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pPr/>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4318995"/>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(C)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889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292343" y="670800"/>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2350873"/>
            <a:ext cx="229465" cy="369332"/>
          </a:xfrm>
          <a:prstGeom prst="rect">
            <a:avLst/>
          </a:prstGeom>
          <a:noFill/>
        </p:spPr>
        <p:txBody>
          <a:bodyPr wrap="square" rtlCol="0">
            <a:spAutoFit/>
          </a:bodyPr>
          <a:lstStyle/>
          <a:p>
            <a:r>
              <a:rPr lang="en-US" dirty="0"/>
              <a:t>A</a:t>
            </a:r>
          </a:p>
        </p:txBody>
      </p:sp>
      <p:grpSp>
        <p:nvGrpSpPr>
          <p:cNvPr id="70" name="Group 69">
            <a:extLst>
              <a:ext uri="{FF2B5EF4-FFF2-40B4-BE49-F238E27FC236}">
                <a16:creationId xmlns:a16="http://schemas.microsoft.com/office/drawing/2014/main" id="{536A047A-D031-F446-AF7C-72A69C588F5D}"/>
              </a:ext>
            </a:extLst>
          </p:cNvPr>
          <p:cNvGrpSpPr/>
          <p:nvPr/>
        </p:nvGrpSpPr>
        <p:grpSpPr>
          <a:xfrm>
            <a:off x="7044776" y="3391694"/>
            <a:ext cx="5068774" cy="1292090"/>
            <a:chOff x="7092053" y="4885278"/>
            <a:chExt cx="5068774" cy="1292090"/>
          </a:xfrm>
        </p:grpSpPr>
        <p:sp>
          <p:nvSpPr>
            <p:cNvPr id="71" name="Can 70">
              <a:extLst>
                <a:ext uri="{FF2B5EF4-FFF2-40B4-BE49-F238E27FC236}">
                  <a16:creationId xmlns:a16="http://schemas.microsoft.com/office/drawing/2014/main" id="{148A6A44-E461-7E4B-A3DB-E2B2304A13EA}"/>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3F7F9590-C2DC-CA41-BDDA-3C525E966152}"/>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68939BE-9F08-3142-B267-FE3D8777190D}"/>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4A3E5D9B-4621-B04C-BBA4-2794F3A3EAE2}"/>
                    </a:ext>
                  </a:extLst>
                </p:cNvPr>
                <p:cNvSpPr txBox="1"/>
                <p:nvPr/>
              </p:nvSpPr>
              <p:spPr>
                <a:xfrm>
                  <a:off x="10667920" y="4885278"/>
                  <a:ext cx="767255"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oMath>
                    </m:oMathPara>
                  </a14:m>
                  <a:endParaRPr lang="en-US" sz="1600" dirty="0"/>
                </a:p>
              </p:txBody>
            </p:sp>
          </mc:Choice>
          <mc:Fallback>
            <p:sp>
              <p:nvSpPr>
                <p:cNvPr id="91" name="TextBox 90">
                  <a:extLst>
                    <a:ext uri="{FF2B5EF4-FFF2-40B4-BE49-F238E27FC236}">
                      <a16:creationId xmlns:a16="http://schemas.microsoft.com/office/drawing/2014/main" id="{4A3E5D9B-4621-B04C-BBA4-2794F3A3EAE2}"/>
                    </a:ext>
                  </a:extLst>
                </p:cNvPr>
                <p:cNvSpPr txBox="1">
                  <a:spLocks noRot="1" noChangeAspect="1" noMove="1" noResize="1" noEditPoints="1" noAdjustHandles="1" noChangeArrowheads="1" noChangeShapeType="1" noTextEdit="1"/>
                </p:cNvSpPr>
                <p:nvPr/>
              </p:nvSpPr>
              <p:spPr>
                <a:xfrm>
                  <a:off x="10667920" y="4885278"/>
                  <a:ext cx="767255" cy="338554"/>
                </a:xfrm>
                <a:prstGeom prst="rect">
                  <a:avLst/>
                </a:prstGeom>
                <a:blipFill>
                  <a:blip r:embed="rId10"/>
                  <a:stretch>
                    <a:fillRect/>
                  </a:stretch>
                </a:blipFill>
              </p:spPr>
              <p:txBody>
                <a:bodyPr/>
                <a:lstStyle/>
                <a:p>
                  <a:r>
                    <a:rPr lang="en-US">
                      <a:noFill/>
                    </a:rPr>
                    <a:t> </a:t>
                  </a:r>
                </a:p>
              </p:txBody>
            </p:sp>
          </mc:Fallback>
        </mc:AlternateContent>
        <p:cxnSp>
          <p:nvCxnSpPr>
            <p:cNvPr id="95" name="Straight Connector 94">
              <a:extLst>
                <a:ext uri="{FF2B5EF4-FFF2-40B4-BE49-F238E27FC236}">
                  <a16:creationId xmlns:a16="http://schemas.microsoft.com/office/drawing/2014/main" id="{E7CFDE26-BB2C-3B4E-9C33-A7F7E4F26AAB}"/>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BA602066-06AD-0F4B-B70E-B3F02D3FE350}"/>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4566B769-88DD-3546-9560-70BA47A44FF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98" name="Straight Arrow Connector 97">
              <a:extLst>
                <a:ext uri="{FF2B5EF4-FFF2-40B4-BE49-F238E27FC236}">
                  <a16:creationId xmlns:a16="http://schemas.microsoft.com/office/drawing/2014/main" id="{74BC0066-C746-1548-B8ED-BC87E73EF2FE}"/>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99" name="Group 207">
              <a:extLst>
                <a:ext uri="{FF2B5EF4-FFF2-40B4-BE49-F238E27FC236}">
                  <a16:creationId xmlns:a16="http://schemas.microsoft.com/office/drawing/2014/main" id="{7B753A96-E81C-2D4F-9920-B9D311E81B1C}"/>
                </a:ext>
              </a:extLst>
            </p:cNvPr>
            <p:cNvGrpSpPr>
              <a:grpSpLocks/>
            </p:cNvGrpSpPr>
            <p:nvPr/>
          </p:nvGrpSpPr>
          <p:grpSpPr bwMode="auto">
            <a:xfrm>
              <a:off x="7894628" y="5406298"/>
              <a:ext cx="304800" cy="762000"/>
              <a:chOff x="4560" y="2400"/>
              <a:chExt cx="192" cy="480"/>
            </a:xfrm>
          </p:grpSpPr>
          <p:sp>
            <p:nvSpPr>
              <p:cNvPr id="108" name="Oval 111">
                <a:extLst>
                  <a:ext uri="{FF2B5EF4-FFF2-40B4-BE49-F238E27FC236}">
                    <a16:creationId xmlns:a16="http://schemas.microsoft.com/office/drawing/2014/main" id="{DBA77CAD-9867-7C42-A86B-6CD83E329A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9" name="Line 112">
                <a:extLst>
                  <a:ext uri="{FF2B5EF4-FFF2-40B4-BE49-F238E27FC236}">
                    <a16:creationId xmlns:a16="http://schemas.microsoft.com/office/drawing/2014/main" id="{6D293D2D-8F9A-394A-B02E-6A664DD2729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3">
                <a:extLst>
                  <a:ext uri="{FF2B5EF4-FFF2-40B4-BE49-F238E27FC236}">
                    <a16:creationId xmlns:a16="http://schemas.microsoft.com/office/drawing/2014/main" id="{3A60703E-C6E1-684E-8FF3-71A8446529E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4">
                <a:extLst>
                  <a:ext uri="{FF2B5EF4-FFF2-40B4-BE49-F238E27FC236}">
                    <a16:creationId xmlns:a16="http://schemas.microsoft.com/office/drawing/2014/main" id="{8142D131-208E-B54D-BA9E-CD5933B8621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15">
                <a:extLst>
                  <a:ext uri="{FF2B5EF4-FFF2-40B4-BE49-F238E27FC236}">
                    <a16:creationId xmlns:a16="http://schemas.microsoft.com/office/drawing/2014/main" id="{8EA9F4DF-48E9-344B-A799-9BAEEFBBB50E}"/>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6">
                <a:extLst>
                  <a:ext uri="{FF2B5EF4-FFF2-40B4-BE49-F238E27FC236}">
                    <a16:creationId xmlns:a16="http://schemas.microsoft.com/office/drawing/2014/main" id="{E693D63F-59EF-6541-99F3-98A8F6C4678E}"/>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4" name="Group 117">
                <a:extLst>
                  <a:ext uri="{FF2B5EF4-FFF2-40B4-BE49-F238E27FC236}">
                    <a16:creationId xmlns:a16="http://schemas.microsoft.com/office/drawing/2014/main" id="{85768AB8-8CB1-5F46-9B3B-2E6C3EA37986}"/>
                  </a:ext>
                </a:extLst>
              </p:cNvPr>
              <p:cNvGrpSpPr>
                <a:grpSpLocks noChangeAspect="1"/>
              </p:cNvGrpSpPr>
              <p:nvPr/>
            </p:nvGrpSpPr>
            <p:grpSpPr bwMode="auto">
              <a:xfrm>
                <a:off x="4608" y="2592"/>
                <a:ext cx="96" cy="96"/>
                <a:chOff x="2929" y="3217"/>
                <a:chExt cx="383" cy="191"/>
              </a:xfrm>
            </p:grpSpPr>
            <p:sp>
              <p:nvSpPr>
                <p:cNvPr id="115" name="Arc 118">
                  <a:extLst>
                    <a:ext uri="{FF2B5EF4-FFF2-40B4-BE49-F238E27FC236}">
                      <a16:creationId xmlns:a16="http://schemas.microsoft.com/office/drawing/2014/main" id="{CAD202FE-9228-5D41-9B71-5851A6FCDD3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119">
                  <a:extLst>
                    <a:ext uri="{FF2B5EF4-FFF2-40B4-BE49-F238E27FC236}">
                      <a16:creationId xmlns:a16="http://schemas.microsoft.com/office/drawing/2014/main" id="{FE8046F4-628E-DF4B-B7AD-00E3B4B7F39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0" name="Freeform 12">
              <a:extLst>
                <a:ext uri="{FF2B5EF4-FFF2-40B4-BE49-F238E27FC236}">
                  <a16:creationId xmlns:a16="http://schemas.microsoft.com/office/drawing/2014/main" id="{2447FB23-03E4-A444-B0A3-D97B76491289}"/>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B42CDC64-4323-0340-BD7A-E4F609B82247}"/>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FC4E5F44-FCA6-D64B-81CA-25766C13C8D8}"/>
                    </a:ext>
                  </a:extLst>
                </p:cNvPr>
                <p:cNvSpPr txBox="1"/>
                <p:nvPr/>
              </p:nvSpPr>
              <p:spPr>
                <a:xfrm>
                  <a:off x="7092053" y="5634013"/>
                  <a:ext cx="799079" cy="307777"/>
                </a:xfrm>
                <a:prstGeom prst="rect">
                  <a:avLst/>
                </a:prstGeom>
                <a:noFill/>
              </p:spPr>
              <p:txBody>
                <a:bodyPr wrap="square" rtlCol="0">
                  <a:spAutoFit/>
                </a:bodyPr>
                <a:lstStyle/>
                <a:p>
                  <a:pPr/>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p:sp>
              <p:nvSpPr>
                <p:cNvPr id="102" name="TextBox 101">
                  <a:extLst>
                    <a:ext uri="{FF2B5EF4-FFF2-40B4-BE49-F238E27FC236}">
                      <a16:creationId xmlns:a16="http://schemas.microsoft.com/office/drawing/2014/main" id="{FC4E5F44-FCA6-D64B-81CA-25766C13C8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11"/>
                  <a:stretch>
                    <a:fillRect l="-3125" t="-3846" b="-19231"/>
                  </a:stretch>
                </a:blipFill>
              </p:spPr>
              <p:txBody>
                <a:bodyPr/>
                <a:lstStyle/>
                <a:p>
                  <a:r>
                    <a:rPr lang="en-US">
                      <a:noFill/>
                    </a:rPr>
                    <a:t> </a:t>
                  </a:r>
                </a:p>
              </p:txBody>
            </p:sp>
          </mc:Fallback>
        </mc:AlternateContent>
        <p:sp>
          <p:nvSpPr>
            <p:cNvPr id="103" name="Oval 102">
              <a:extLst>
                <a:ext uri="{FF2B5EF4-FFF2-40B4-BE49-F238E27FC236}">
                  <a16:creationId xmlns:a16="http://schemas.microsoft.com/office/drawing/2014/main" id="{33839303-026F-B748-BE28-C472EAE56068}"/>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E933A61-E878-EB43-B869-5B2DBBCDC5B9}"/>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ight Arrow 104">
              <a:extLst>
                <a:ext uri="{FF2B5EF4-FFF2-40B4-BE49-F238E27FC236}">
                  <a16:creationId xmlns:a16="http://schemas.microsoft.com/office/drawing/2014/main" id="{C9873F31-43D2-1B49-9B64-157130D71B15}"/>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a:extLst>
                <a:ext uri="{FF2B5EF4-FFF2-40B4-BE49-F238E27FC236}">
                  <a16:creationId xmlns:a16="http://schemas.microsoft.com/office/drawing/2014/main" id="{6501A99F-CFA3-1348-A811-40908FEC045F}"/>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2D96D3E6-4BEC-E64F-9844-A81FB4D2D7E1}"/>
                    </a:ext>
                  </a:extLst>
                </p:cNvPr>
                <p:cNvSpPr txBox="1"/>
                <p:nvPr/>
              </p:nvSpPr>
              <p:spPr>
                <a:xfrm>
                  <a:off x="8256608" y="5843665"/>
                  <a:ext cx="799079" cy="307777"/>
                </a:xfrm>
                <a:prstGeom prst="rect">
                  <a:avLst/>
                </a:prstGeom>
                <a:noFill/>
              </p:spPr>
              <p:txBody>
                <a:bodyPr wrap="square" rtlCol="0">
                  <a:spAutoFit/>
                </a:bodyPr>
                <a:lstStyle/>
                <a:p>
                  <a:pPr/>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p:sp>
              <p:nvSpPr>
                <p:cNvPr id="107" name="TextBox 106">
                  <a:extLst>
                    <a:ext uri="{FF2B5EF4-FFF2-40B4-BE49-F238E27FC236}">
                      <a16:creationId xmlns:a16="http://schemas.microsoft.com/office/drawing/2014/main" id="{2D96D3E6-4BEC-E64F-9844-A81FB4D2D7E1}"/>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12"/>
                  <a:stretch>
                    <a:fillRect l="-3125" t="-4000" b="-20000"/>
                  </a:stretch>
                </a:blipFill>
              </p:spPr>
              <p:txBody>
                <a:bodyPr/>
                <a:lstStyle/>
                <a:p>
                  <a:r>
                    <a:rPr lang="en-US">
                      <a:noFill/>
                    </a:rPr>
                    <a:t> </a:t>
                  </a:r>
                </a:p>
              </p:txBody>
            </p:sp>
          </mc:Fallback>
        </mc:AlternateContent>
      </p:grpSp>
      <p:sp>
        <p:nvSpPr>
          <p:cNvPr id="117" name="TextBox 116">
            <a:extLst>
              <a:ext uri="{FF2B5EF4-FFF2-40B4-BE49-F238E27FC236}">
                <a16:creationId xmlns:a16="http://schemas.microsoft.com/office/drawing/2014/main" id="{59559F4D-EA30-CF44-9C62-789B534B44EF}"/>
              </a:ext>
            </a:extLst>
          </p:cNvPr>
          <p:cNvSpPr txBox="1"/>
          <p:nvPr/>
        </p:nvSpPr>
        <p:spPr>
          <a:xfrm>
            <a:off x="8749265" y="3552122"/>
            <a:ext cx="450764" cy="369332"/>
          </a:xfrm>
          <a:prstGeom prst="rect">
            <a:avLst/>
          </a:prstGeom>
          <a:noFill/>
        </p:spPr>
        <p:txBody>
          <a:bodyPr wrap="none" rtlCol="0">
            <a:spAutoFit/>
          </a:bodyPr>
          <a:lstStyle/>
          <a:p>
            <a:r>
              <a:rPr lang="en-US" dirty="0"/>
              <a:t>(B)</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7878765" y="5233952"/>
            <a:ext cx="581566" cy="369332"/>
          </a:xfrm>
          <a:prstGeom prst="rect">
            <a:avLst/>
          </a:prstGeom>
          <a:noFill/>
        </p:spPr>
        <p:txBody>
          <a:bodyPr wrap="square" rtlCol="0">
            <a:spAutoFit/>
          </a:bodyPr>
          <a:lstStyle/>
          <a:p>
            <a:r>
              <a:rPr lang="en-US" dirty="0"/>
              <a:t>(C)</a:t>
            </a:r>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619214" y="4794818"/>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50</m:t>
                        </m:r>
                      </m:num>
                      <m:den>
                        <m:r>
                          <a:rPr lang="en-US" b="0" i="1" smtClean="0">
                            <a:solidFill>
                              <a:srgbClr val="000000"/>
                            </a:solidFill>
                            <a:latin typeface="Cambria Math" panose="02040503050406030204" pitchFamily="18" charset="0"/>
                            <a:cs typeface="Calibri"/>
                            <a:sym typeface="Calibri"/>
                          </a:rPr>
                          <m:t>|100+</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defTabSz="457200" hangingPunct="0"/>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8163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cs typeface="Calibri"/>
                        <a:sym typeface="Calibri"/>
                      </a:rPr>
                      <m:t>=126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1000</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89</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2000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63</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=.125,</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.177</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.251</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55465" y="2603671"/>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r>
                      <m:rPr>
                        <m:sty m:val="p"/>
                      </m:rPr>
                      <a:rPr lang="en-US" b="0" i="0" dirty="0" smtClean="0">
                        <a:solidFill>
                          <a:srgbClr val="000000"/>
                        </a:solidFill>
                        <a:latin typeface="Cambria Math" panose="02040503050406030204" pitchFamily="18" charset="0"/>
                        <a:cs typeface="Calibri"/>
                        <a:sym typeface="Calibri"/>
                      </a:rPr>
                      <m:t>exp</m:t>
                    </m:r>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func>
                      <m:funcPr>
                        <m:ctrlPr>
                          <a:rPr lang="en-US" i="1" dirty="0">
                            <a:solidFill>
                              <a:srgbClr val="000000"/>
                            </a:solidFill>
                            <a:latin typeface="Cambria Math" panose="02040503050406030204" pitchFamily="18" charset="0"/>
                            <a:cs typeface="Calibri"/>
                            <a:sym typeface="Calibri"/>
                          </a:rPr>
                        </m:ctrlPr>
                      </m:funcPr>
                      <m:fName>
                        <m:r>
                          <m:rPr>
                            <m:sty m:val="p"/>
                          </m:rPr>
                          <a:rPr lang="en-US" dirty="0">
                            <a:solidFill>
                              <a:srgbClr val="000000"/>
                            </a:solidFill>
                            <a:latin typeface="Cambria Math" panose="02040503050406030204" pitchFamily="18" charset="0"/>
                            <a:cs typeface="Calibri"/>
                            <a:sym typeface="Calibri"/>
                          </a:rPr>
                          <m:t>exp</m:t>
                        </m:r>
                      </m:fName>
                      <m:e>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m:t>
                            </m:r>
                            <m:r>
                              <a:rPr lang="en-US" i="1" dirty="0">
                                <a:solidFill>
                                  <a:srgbClr val="000000"/>
                                </a:solidFill>
                                <a:latin typeface="Cambria Math" panose="02040503050406030204" pitchFamily="18" charset="0"/>
                                <a:cs typeface="Calibri"/>
                                <a:sym typeface="Calibri"/>
                              </a:rPr>
                              <m:t>𝑗</m:t>
                            </m:r>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r>
                              <a:rPr lang="en-US" i="1" dirty="0">
                                <a:solidFill>
                                  <a:srgbClr val="000000"/>
                                </a:solidFill>
                                <a:latin typeface="Cambria Math" panose="02040503050406030204" pitchFamily="18" charset="0"/>
                                <a:ea typeface="Cambria Math" panose="02040503050406030204" pitchFamily="18" charset="0"/>
                                <a:cs typeface="Calibri"/>
                                <a:sym typeface="Calibri"/>
                              </a:rPr>
                              <m:t>𝑙</m:t>
                            </m:r>
                          </m:e>
                        </m:d>
                      </m:e>
                    </m:func>
                    <m:r>
                      <m:rPr>
                        <m:sty m:val="p"/>
                      </m:rP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137475" y="1249344"/>
            <a:ext cx="5000592" cy="2533439"/>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1117038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3334892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68694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534109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16808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173254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825029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4243593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2625963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39528723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12166616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718150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2865</TotalTime>
  <Words>11845</Words>
  <Application>Microsoft Macintosh PowerPoint</Application>
  <PresentationFormat>Widescreen</PresentationFormat>
  <Paragraphs>2228</Paragraphs>
  <Slides>111</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444</cp:revision>
  <dcterms:created xsi:type="dcterms:W3CDTF">2021-07-06T18:24:07Z</dcterms:created>
  <dcterms:modified xsi:type="dcterms:W3CDTF">2021-07-17T21:11:56Z</dcterms:modified>
</cp:coreProperties>
</file>